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slideLayout" Target="../slideLayouts/slideLayout3.xml"/><Relationship Id="rId1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Talent as a Service (TaaS): Cultivating Future-Ready Engineering Talent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Beyond mere acquisition, our Talent as a Service (TaaS) program strategically cultivates and empowers future-ready engineering talent. We revolutionize your workforce, equipping it with the skills necessary for continuous innovation and sustained growth.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353" y="684014"/>
            <a:ext cx="7679293" cy="8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TAAS? Addressing Critical Talent Challenges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732353" y="1942028"/>
            <a:ext cx="3771662" cy="2525554"/>
          </a:xfrm>
          <a:prstGeom prst="roundRect">
            <a:avLst>
              <a:gd name="adj" fmla="val 2896"/>
            </a:avLst>
          </a:prstGeom>
          <a:solidFill>
            <a:srgbClr val="1B1C1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53" y="1926788"/>
            <a:ext cx="3771662" cy="6096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71" y="1738074"/>
            <a:ext cx="408027" cy="408027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567" y="1840111"/>
            <a:ext cx="163116" cy="20395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83563" y="2282071"/>
            <a:ext cx="2243495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Talent Shortage Is Real</a:t>
            </a:r>
            <a:endParaRPr lang="en-US" sz="1300" dirty="0"/>
          </a:p>
        </p:txBody>
      </p:sp>
      <p:sp>
        <p:nvSpPr>
          <p:cNvPr id="9" name="Text 3"/>
          <p:cNvSpPr/>
          <p:nvPr/>
        </p:nvSpPr>
        <p:spPr>
          <a:xfrm>
            <a:off x="883563" y="2576155"/>
            <a:ext cx="3469243" cy="1522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It's a tough market out there. Many companies are finding it incredibly difficult to pinpoint and hire the skilled tech talent they desperately need. Reports show that a staggering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75%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of companies struggle to find qualified tech professionals, with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64%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of tech projects actually being held back due to these critical IT talent gaps.</a:t>
            </a:r>
            <a:endParaRPr lang="en-US" sz="1050" dirty="0"/>
          </a:p>
        </p:txBody>
      </p:sp>
      <p:sp>
        <p:nvSpPr>
          <p:cNvPr id="10" name="Shape 4"/>
          <p:cNvSpPr/>
          <p:nvPr/>
        </p:nvSpPr>
        <p:spPr>
          <a:xfrm>
            <a:off x="4639985" y="1942028"/>
            <a:ext cx="3771662" cy="2525554"/>
          </a:xfrm>
          <a:prstGeom prst="roundRect">
            <a:avLst>
              <a:gd name="adj" fmla="val 2896"/>
            </a:avLst>
          </a:prstGeom>
          <a:solidFill>
            <a:srgbClr val="1B1C1D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985" y="1926788"/>
            <a:ext cx="3771662" cy="6096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802" y="1738074"/>
            <a:ext cx="408027" cy="408027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198" y="1840111"/>
            <a:ext cx="163116" cy="203954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791194" y="2282071"/>
            <a:ext cx="3425428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Traditional Hiring is Inefficient &amp; Reactive</a:t>
            </a:r>
            <a:endParaRPr lang="en-US" sz="1300" dirty="0"/>
          </a:p>
        </p:txBody>
      </p:sp>
      <p:sp>
        <p:nvSpPr>
          <p:cNvPr id="15" name="Text 6"/>
          <p:cNvSpPr/>
          <p:nvPr/>
        </p:nvSpPr>
        <p:spPr>
          <a:xfrm>
            <a:off x="4791194" y="2576155"/>
            <a:ext cx="3469243" cy="1740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Waiting for the perfect candidate to appear can feel endless, and the traditional hiring process often struggles to keep up. Tech roles can take an average of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 weeks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fill, causing significant project delays. Furthermore, this reactive approach frequently leads to about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25%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attrition due to poor cultural or skill fit. Our TaaS program is designed to cut these hiring cycles by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050" dirty="0"/>
          </a:p>
        </p:txBody>
      </p:sp>
      <p:sp>
        <p:nvSpPr>
          <p:cNvPr id="16" name="Shape 7"/>
          <p:cNvSpPr/>
          <p:nvPr/>
        </p:nvSpPr>
        <p:spPr>
          <a:xfrm>
            <a:off x="732353" y="4807506"/>
            <a:ext cx="3771662" cy="2738080"/>
          </a:xfrm>
          <a:prstGeom prst="roundRect">
            <a:avLst>
              <a:gd name="adj" fmla="val 2672"/>
            </a:avLst>
          </a:prstGeom>
          <a:solidFill>
            <a:srgbClr val="1B1C1D"/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53" y="4792266"/>
            <a:ext cx="3771662" cy="6096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171" y="4603552"/>
            <a:ext cx="408027" cy="408027"/>
          </a:xfrm>
          <a:prstGeom prst="rect">
            <a:avLst/>
          </a:prstGeom>
        </p:spPr>
      </p:pic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6567" y="4705588"/>
            <a:ext cx="163116" cy="203954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883563" y="5147548"/>
            <a:ext cx="3469243" cy="425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Challenge of Upskilling Young Engineers</a:t>
            </a:r>
            <a:endParaRPr lang="en-US" sz="1300" dirty="0"/>
          </a:p>
        </p:txBody>
      </p:sp>
      <p:sp>
        <p:nvSpPr>
          <p:cNvPr id="21" name="Text 9"/>
          <p:cNvSpPr/>
          <p:nvPr/>
        </p:nvSpPr>
        <p:spPr>
          <a:xfrm>
            <a:off x="883563" y="5654159"/>
            <a:ext cx="3469243" cy="1740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Bringing new talent up to speed efficiently is a common hurdle. We understand the importance of nurturing potential. By investing in dedicated learning pipelines, companies can reduce their dependency on external hiring by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40%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Our internship-to-hire programs boast an impressive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~80%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retention rate, and upskilled hires typically reach full productivity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30-50%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faster than external recruits.</a:t>
            </a:r>
            <a:endParaRPr lang="en-US" sz="1050" dirty="0"/>
          </a:p>
        </p:txBody>
      </p:sp>
      <p:sp>
        <p:nvSpPr>
          <p:cNvPr id="22" name="Shape 10"/>
          <p:cNvSpPr/>
          <p:nvPr/>
        </p:nvSpPr>
        <p:spPr>
          <a:xfrm>
            <a:off x="4639985" y="4807506"/>
            <a:ext cx="3771662" cy="2738080"/>
          </a:xfrm>
          <a:prstGeom prst="roundRect">
            <a:avLst>
              <a:gd name="adj" fmla="val 2672"/>
            </a:avLst>
          </a:prstGeom>
          <a:solidFill>
            <a:srgbClr val="1B1C1D"/>
          </a:solidFill>
          <a:ln/>
        </p:spPr>
      </p:sp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9985" y="4792266"/>
            <a:ext cx="3771662" cy="60960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1802" y="4603552"/>
            <a:ext cx="408027" cy="408027"/>
          </a:xfrm>
          <a:prstGeom prst="rect">
            <a:avLst/>
          </a:prstGeom>
        </p:spPr>
      </p:pic>
      <p:pic>
        <p:nvPicPr>
          <p:cNvPr id="2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4198" y="4705588"/>
            <a:ext cx="163116" cy="203954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4791194" y="5147548"/>
            <a:ext cx="259246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Rapidly Evolving Skill Demands</a:t>
            </a:r>
            <a:endParaRPr lang="en-US" sz="1300" dirty="0"/>
          </a:p>
        </p:txBody>
      </p:sp>
      <p:sp>
        <p:nvSpPr>
          <p:cNvPr id="27" name="Text 12"/>
          <p:cNvSpPr/>
          <p:nvPr/>
        </p:nvSpPr>
        <p:spPr>
          <a:xfrm>
            <a:off x="4791194" y="5441633"/>
            <a:ext cx="3469243" cy="1740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tech landscape changes constantly, leading to a persistent skills gap. What was cutting-edge yesterday might be obsolete tomorrow. Approximately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60%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of employers report that their employees lack critical skills needed for future business growth, highlighting the need for continuous learning and adaptation. Businesses must proactively address this evolution to remain competitive.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0143"/>
            <a:ext cx="827924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Comprehensive TAAS Program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unique program builds a robust pipeline of job-ready tech talent tailored to your specific needs.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4466987"/>
            <a:ext cx="6424970" cy="1464826"/>
          </a:xfrm>
          <a:prstGeom prst="roundRect">
            <a:avLst>
              <a:gd name="adj" fmla="val 7491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0" y="4466987"/>
            <a:ext cx="91440" cy="14648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7992" y="4682609"/>
            <a:ext cx="284928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Recruitment &amp; Selection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7992" y="5099447"/>
            <a:ext cx="592514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Identifying top-tier talent through rigorous assessments and cultural fit analysis.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7411522" y="4466987"/>
            <a:ext cx="6425089" cy="1464826"/>
          </a:xfrm>
          <a:prstGeom prst="roundRect">
            <a:avLst>
              <a:gd name="adj" fmla="val 7491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62" y="4466987"/>
            <a:ext cx="91440" cy="146482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5724" y="4682609"/>
            <a:ext cx="395382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Intensive Training &amp; Development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695724" y="5099447"/>
            <a:ext cx="592526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Customized programs focusing on cutting-edge technologies and soft skills.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793790" y="6124575"/>
            <a:ext cx="6424970" cy="1464826"/>
          </a:xfrm>
          <a:prstGeom prst="roundRect">
            <a:avLst>
              <a:gd name="adj" fmla="val 7491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6124575"/>
            <a:ext cx="91440" cy="146482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7992" y="6340197"/>
            <a:ext cx="27572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Mentorship &amp; Coaching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1077992" y="6757035"/>
            <a:ext cx="592514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Pairing talent with experienced professionals for personalized guidance.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7411522" y="6124575"/>
            <a:ext cx="6425089" cy="1464826"/>
          </a:xfrm>
          <a:prstGeom prst="roundRect">
            <a:avLst>
              <a:gd name="adj" fmla="val 7491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662" y="6124575"/>
            <a:ext cx="91440" cy="1464826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695724" y="6340197"/>
            <a:ext cx="302430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 &amp; Integration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7695724" y="6757035"/>
            <a:ext cx="592526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Seamlessly integrating skilled professionals into your existing teams.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8428"/>
            <a:ext cx="58875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LEADER EXPECTATIONS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59758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leaders engaging with Talent as a Service, fostering a supportive environment is crucial for success and maximizing team potential.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78524"/>
            <a:ext cx="90726" cy="907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65967" y="2382203"/>
            <a:ext cx="29956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Strategic Talent Acquisition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65967" y="2774513"/>
            <a:ext cx="3392567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Prioritize hiring for expertise that complements the team's existing skill set, ensuring a well-rounded and high-performing unit.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478524"/>
            <a:ext cx="90726" cy="9072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57524" y="2382203"/>
            <a:ext cx="23466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Cultivating Inclusivity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4957524" y="2774513"/>
            <a:ext cx="3392686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Recruit with careful consideration for both diversity and cultural fit, enriching the team dynamic and fostering a welcoming environment.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94835"/>
            <a:ext cx="90726" cy="907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65967" y="4298513"/>
            <a:ext cx="3392567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Seamless Onboarding &amp; Assimilation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065967" y="4974312"/>
            <a:ext cx="3392567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robust support to accelerate cultural assimilation, ensuring a smooth and effective transition for new team members.</a:t>
            </a:r>
            <a:endParaRPr lang="en-US" sz="14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348" y="4394835"/>
            <a:ext cx="90726" cy="9072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957524" y="4298513"/>
            <a:ext cx="25061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Clear Objective Setting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4957524" y="4690824"/>
            <a:ext cx="3392686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Empower Team Members for success by establishing clear, measurable objectives that align with organizational goals.</a:t>
            </a:r>
            <a:endParaRPr lang="en-US" sz="14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94634"/>
            <a:ext cx="90726" cy="9072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65967" y="6498312"/>
            <a:ext cx="38679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Sustained Engagement &amp; Retention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1065967" y="6890623"/>
            <a:ext cx="72842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Actively lay the groundwork for long-term Team Member engagement and retention through consistent guidance and support.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259"/>
            <a:ext cx="661404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MEMBER EXPERIENCE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526024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prioritize an empowering experience, ensuring every team member feels valued and thrives.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89534"/>
            <a:ext cx="425291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627471"/>
            <a:ext cx="246638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Welcomed &amp; Supported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93790" y="2995255"/>
            <a:ext cx="367188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Motivated, welcomed, and supported from day one, ensuring a smooth and positive start.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23" y="1989534"/>
            <a:ext cx="425291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78323" y="2627471"/>
            <a:ext cx="214193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Heard &amp; Understood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4678323" y="2995255"/>
            <a:ext cx="367188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members feel heard and understood; their opinions and potential are always valued.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64900"/>
            <a:ext cx="425291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460283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Integrated &amp; United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93790" y="4970621"/>
            <a:ext cx="367188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Seamlessly integrated as part of the team and quickly assimilated into the culture.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3" y="3964900"/>
            <a:ext cx="425291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78323" y="460283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Cared For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4678323" y="4970621"/>
            <a:ext cx="367188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Cared for as a person, fostering a strong sense of belonging and community.</a:t>
            </a:r>
            <a:endParaRPr lang="en-US" sz="13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40266"/>
            <a:ext cx="425291" cy="425291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578203"/>
            <a:ext cx="236720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Trusted &amp; Autonomous</a:t>
            </a:r>
            <a:endParaRPr lang="en-US" sz="1650" dirty="0"/>
          </a:p>
        </p:txBody>
      </p:sp>
      <p:sp>
        <p:nvSpPr>
          <p:cNvPr id="19" name="Text 11"/>
          <p:cNvSpPr/>
          <p:nvPr/>
        </p:nvSpPr>
        <p:spPr>
          <a:xfrm>
            <a:off x="793790" y="6945987"/>
            <a:ext cx="367188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Empowered with trust and autonomy, enabling them to take ownership and innovate.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036"/>
            <a:ext cx="118282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Unique Approach: Build, Grow, Deliver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76443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2740819" y="31039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3883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374118"/>
            <a:ext cx="37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identify high-potential talent and provide intensive, hands-on training to cultivate job-ready skills aligned with industry demands.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98031" y="2976443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7145060" y="31039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424845" y="3883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24845" y="4374118"/>
            <a:ext cx="378059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continuous learning and mentorship programs ensure ongoing professional development, transforming talent into future leaders.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02272" y="2976443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11549301" y="31039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9829086" y="3883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Deliver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9086" y="4374118"/>
            <a:ext cx="37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 integration into your teams, providing immediate value and driving project success with highly productive talent.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6900"/>
            <a:ext cx="1072967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Internship Journey: From Learning to Leadership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375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comprehensive internship program is designed to transform aspiring engineers into skilled professionals and future leaders. It's a journey of continuous learning, practical application, and accelerated career growth.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45274"/>
            <a:ext cx="3134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Structured Curriculum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264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Foundational skills in programming, data structures, and algorithms.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315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Specialized tracks in AI/ML, Full-Stack, Automation Testing, Quantum Computing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4138"/>
            <a:ext cx="3083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Mentorship &amp; Support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0652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Dedicated mentors provide technical guidance and coaching.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8703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 feedback sessions to track progress.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45274"/>
            <a:ext cx="2843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Practical Experience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7264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Participation in live product development cycles.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686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Hands-on projects with real-world applications.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758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Career Acceleration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53394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Offers to top performers based on overall fit.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7816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Fast-track integration into full-time roles.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1041"/>
            <a:ext cx="8011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MEASURABLE OUTCOMES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2344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014782"/>
            <a:ext cx="3717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Sustainable Talent Pipeline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505200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of interns seamlessly transitioned into full-time engineering roles, fueling long-term team growth.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82344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3014782"/>
            <a:ext cx="4520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Accelerated Time-to-Productivity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505200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Reduced onboarding and ramp-up time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enabling faster project contributions.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9798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4989314"/>
            <a:ext cx="3808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Business-Aligned Outcomes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479733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Intern projects delivered tangible value, earning positive feedback from mentors and business stakeholders.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797981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4989314"/>
            <a:ext cx="4533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Future-Ready Engineering Talent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479733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Nurturing engineers equipped with real-world skills and a strong ownership mindset.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2025-07-25T11:33:21Z</dcterms:created>
  <dcterms:modified xsi:type="dcterms:W3CDTF">2025-07-25T11:33:21Z</dcterms:modified>
</cp:coreProperties>
</file>